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3993-BAD5-42B5-BA3C-9CCBCBA2061D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638F-EE99-44B8-B1C8-A013DEFA14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http://violet.vn/quihung62</a:t>
            </a:r>
          </a:p>
          <a:p>
            <a:r>
              <a:rPr lang="en-US"/>
              <a:t>Sưu tầm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423863" y="33528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-52388" y="3883025"/>
            <a:ext cx="152400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2013" y="4033838"/>
            <a:ext cx="381000" cy="762000"/>
            <a:chOff x="1248" y="3648"/>
            <a:chExt cx="240" cy="480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248" y="3792"/>
              <a:ext cx="240" cy="336"/>
            </a:xfrm>
            <a:prstGeom prst="can">
              <a:avLst>
                <a:gd name="adj" fmla="val 35000"/>
              </a:avLst>
            </a:prstGeom>
            <a:gradFill rotWithShape="1">
              <a:gsLst>
                <a:gs pos="0">
                  <a:schemeClr val="bg1">
                    <a:gamma/>
                    <a:shade val="28627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28627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80" name="Freeform 6"/>
            <p:cNvSpPr>
              <a:spLocks/>
            </p:cNvSpPr>
            <p:nvPr/>
          </p:nvSpPr>
          <p:spPr bwMode="auto">
            <a:xfrm>
              <a:off x="1314" y="3648"/>
              <a:ext cx="96" cy="192"/>
            </a:xfrm>
            <a:custGeom>
              <a:avLst/>
              <a:gdLst>
                <a:gd name="T0" fmla="*/ 104 w 408"/>
                <a:gd name="T1" fmla="*/ 344 h 680"/>
                <a:gd name="T2" fmla="*/ 8 w 408"/>
                <a:gd name="T3" fmla="*/ 248 h 680"/>
                <a:gd name="T4" fmla="*/ 56 w 408"/>
                <a:gd name="T5" fmla="*/ 56 h 680"/>
                <a:gd name="T6" fmla="*/ 248 w 408"/>
                <a:gd name="T7" fmla="*/ 8 h 680"/>
                <a:gd name="T8" fmla="*/ 344 w 408"/>
                <a:gd name="T9" fmla="*/ 104 h 680"/>
                <a:gd name="T10" fmla="*/ 392 w 408"/>
                <a:gd name="T11" fmla="*/ 248 h 680"/>
                <a:gd name="T12" fmla="*/ 248 w 408"/>
                <a:gd name="T13" fmla="*/ 440 h 680"/>
                <a:gd name="T14" fmla="*/ 200 w 408"/>
                <a:gd name="T15" fmla="*/ 584 h 680"/>
                <a:gd name="T16" fmla="*/ 200 w 408"/>
                <a:gd name="T17" fmla="*/ 680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8"/>
                <a:gd name="T28" fmla="*/ 0 h 680"/>
                <a:gd name="T29" fmla="*/ 408 w 408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8" h="680">
                  <a:moveTo>
                    <a:pt x="104" y="344"/>
                  </a:moveTo>
                  <a:cubicBezTo>
                    <a:pt x="60" y="320"/>
                    <a:pt x="16" y="296"/>
                    <a:pt x="8" y="248"/>
                  </a:cubicBezTo>
                  <a:cubicBezTo>
                    <a:pt x="0" y="200"/>
                    <a:pt x="16" y="96"/>
                    <a:pt x="56" y="56"/>
                  </a:cubicBezTo>
                  <a:cubicBezTo>
                    <a:pt x="96" y="16"/>
                    <a:pt x="200" y="0"/>
                    <a:pt x="248" y="8"/>
                  </a:cubicBezTo>
                  <a:cubicBezTo>
                    <a:pt x="296" y="16"/>
                    <a:pt x="320" y="64"/>
                    <a:pt x="344" y="104"/>
                  </a:cubicBezTo>
                  <a:cubicBezTo>
                    <a:pt x="368" y="144"/>
                    <a:pt x="408" y="192"/>
                    <a:pt x="392" y="248"/>
                  </a:cubicBezTo>
                  <a:cubicBezTo>
                    <a:pt x="376" y="304"/>
                    <a:pt x="280" y="384"/>
                    <a:pt x="248" y="440"/>
                  </a:cubicBezTo>
                  <a:cubicBezTo>
                    <a:pt x="216" y="496"/>
                    <a:pt x="208" y="544"/>
                    <a:pt x="200" y="584"/>
                  </a:cubicBezTo>
                  <a:cubicBezTo>
                    <a:pt x="192" y="624"/>
                    <a:pt x="200" y="664"/>
                    <a:pt x="200" y="68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02" name="Picture 7" descr="Vat%20Ly%206%20SGK%20hinh%2013"/>
          <p:cNvPicPr>
            <a:picLocks noChangeAspect="1" noChangeArrowheads="1"/>
          </p:cNvPicPr>
          <p:nvPr/>
        </p:nvPicPr>
        <p:blipFill>
          <a:blip r:embed="rId3">
            <a:lum bright="-18000" contrast="30000"/>
          </a:blip>
          <a:srcRect/>
          <a:stretch>
            <a:fillRect/>
          </a:stretch>
        </p:blipFill>
        <p:spPr bwMode="auto">
          <a:xfrm>
            <a:off x="5562600" y="228600"/>
            <a:ext cx="33893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6477000" y="41148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Hình 12.3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47800" y="1219200"/>
            <a:ext cx="228600" cy="2309813"/>
            <a:chOff x="768" y="2145"/>
            <a:chExt cx="144" cy="1455"/>
          </a:xfrm>
        </p:grpSpPr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768" y="2145"/>
              <a:ext cx="144" cy="1215"/>
              <a:chOff x="768" y="2145"/>
              <a:chExt cx="144" cy="1215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768" y="3024"/>
                <a:ext cx="144" cy="336"/>
                <a:chOff x="768" y="2352"/>
                <a:chExt cx="144" cy="336"/>
              </a:xfrm>
            </p:grpSpPr>
            <p:sp>
              <p:nvSpPr>
                <p:cNvPr id="5" name="AutoShape 12"/>
                <p:cNvSpPr>
                  <a:spLocks noChangeArrowheads="1"/>
                </p:cNvSpPr>
                <p:nvPr/>
              </p:nvSpPr>
              <p:spPr bwMode="auto">
                <a:xfrm>
                  <a:off x="768" y="2496"/>
                  <a:ext cx="144" cy="192"/>
                </a:xfrm>
                <a:prstGeom prst="can">
                  <a:avLst>
                    <a:gd name="adj" fmla="val 33333"/>
                  </a:avLst>
                </a:prstGeom>
                <a:gradFill rotWithShape="1">
                  <a:gsLst>
                    <a:gs pos="0">
                      <a:srgbClr val="FF0000"/>
                    </a:gs>
                    <a:gs pos="50000">
                      <a:srgbClr val="990000"/>
                    </a:gs>
                    <a:gs pos="100000">
                      <a:srgbClr val="FF0000"/>
                    </a:gs>
                  </a:gsLst>
                  <a:lin ang="0" scaled="1"/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" name="AutoShape 13"/>
                <p:cNvSpPr>
                  <a:spLocks noChangeArrowheads="1"/>
                </p:cNvSpPr>
                <p:nvPr/>
              </p:nvSpPr>
              <p:spPr bwMode="auto">
                <a:xfrm>
                  <a:off x="768" y="2352"/>
                  <a:ext cx="144" cy="192"/>
                </a:xfrm>
                <a:prstGeom prst="can">
                  <a:avLst>
                    <a:gd name="adj" fmla="val 33333"/>
                  </a:avLst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4"/>
              <p:cNvGrpSpPr>
                <a:grpSpLocks/>
              </p:cNvGrpSpPr>
              <p:nvPr/>
            </p:nvGrpSpPr>
            <p:grpSpPr bwMode="auto">
              <a:xfrm>
                <a:off x="768" y="2736"/>
                <a:ext cx="144" cy="336"/>
                <a:chOff x="768" y="2352"/>
                <a:chExt cx="144" cy="336"/>
              </a:xfrm>
            </p:grpSpPr>
            <p:sp>
              <p:nvSpPr>
                <p:cNvPr id="6" name="AutoShape 15"/>
                <p:cNvSpPr>
                  <a:spLocks noChangeArrowheads="1"/>
                </p:cNvSpPr>
                <p:nvPr/>
              </p:nvSpPr>
              <p:spPr bwMode="auto">
                <a:xfrm>
                  <a:off x="768" y="2496"/>
                  <a:ext cx="144" cy="192"/>
                </a:xfrm>
                <a:prstGeom prst="can">
                  <a:avLst>
                    <a:gd name="adj" fmla="val 33333"/>
                  </a:avLst>
                </a:prstGeom>
                <a:gradFill rotWithShape="1">
                  <a:gsLst>
                    <a:gs pos="0">
                      <a:srgbClr val="FF0000"/>
                    </a:gs>
                    <a:gs pos="50000">
                      <a:srgbClr val="990000"/>
                    </a:gs>
                    <a:gs pos="100000">
                      <a:srgbClr val="FF0000"/>
                    </a:gs>
                  </a:gsLst>
                  <a:lin ang="0" scaled="1"/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" name="AutoShape 16"/>
                <p:cNvSpPr>
                  <a:spLocks noChangeArrowheads="1"/>
                </p:cNvSpPr>
                <p:nvPr/>
              </p:nvSpPr>
              <p:spPr bwMode="auto">
                <a:xfrm>
                  <a:off x="768" y="2352"/>
                  <a:ext cx="144" cy="192"/>
                </a:xfrm>
                <a:prstGeom prst="can">
                  <a:avLst>
                    <a:gd name="adj" fmla="val 33333"/>
                  </a:avLst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7"/>
              <p:cNvGrpSpPr>
                <a:grpSpLocks/>
              </p:cNvGrpSpPr>
              <p:nvPr/>
            </p:nvGrpSpPr>
            <p:grpSpPr bwMode="auto">
              <a:xfrm>
                <a:off x="768" y="2442"/>
                <a:ext cx="144" cy="336"/>
                <a:chOff x="768" y="2352"/>
                <a:chExt cx="144" cy="336"/>
              </a:xfrm>
            </p:grpSpPr>
            <p:sp>
              <p:nvSpPr>
                <p:cNvPr id="10" name="AutoShape 18"/>
                <p:cNvSpPr>
                  <a:spLocks noChangeArrowheads="1"/>
                </p:cNvSpPr>
                <p:nvPr/>
              </p:nvSpPr>
              <p:spPr bwMode="auto">
                <a:xfrm>
                  <a:off x="768" y="2496"/>
                  <a:ext cx="144" cy="192"/>
                </a:xfrm>
                <a:prstGeom prst="can">
                  <a:avLst>
                    <a:gd name="adj" fmla="val 33333"/>
                  </a:avLst>
                </a:prstGeom>
                <a:gradFill rotWithShape="1">
                  <a:gsLst>
                    <a:gs pos="0">
                      <a:srgbClr val="FF0000"/>
                    </a:gs>
                    <a:gs pos="50000">
                      <a:srgbClr val="990000"/>
                    </a:gs>
                    <a:gs pos="100000">
                      <a:srgbClr val="FF0000"/>
                    </a:gs>
                  </a:gsLst>
                  <a:lin ang="0" scaled="1"/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AutoShape 19"/>
                <p:cNvSpPr>
                  <a:spLocks noChangeArrowheads="1"/>
                </p:cNvSpPr>
                <p:nvPr/>
              </p:nvSpPr>
              <p:spPr bwMode="auto">
                <a:xfrm>
                  <a:off x="768" y="2352"/>
                  <a:ext cx="144" cy="192"/>
                </a:xfrm>
                <a:prstGeom prst="can">
                  <a:avLst>
                    <a:gd name="adj" fmla="val 33333"/>
                  </a:avLst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768" y="2145"/>
                <a:ext cx="144" cy="336"/>
                <a:chOff x="768" y="2352"/>
                <a:chExt cx="144" cy="336"/>
              </a:xfrm>
            </p:grpSpPr>
            <p:sp>
              <p:nvSpPr>
                <p:cNvPr id="13" name="AutoShape 21"/>
                <p:cNvSpPr>
                  <a:spLocks noChangeArrowheads="1"/>
                </p:cNvSpPr>
                <p:nvPr/>
              </p:nvSpPr>
              <p:spPr bwMode="auto">
                <a:xfrm>
                  <a:off x="768" y="2496"/>
                  <a:ext cx="144" cy="192"/>
                </a:xfrm>
                <a:prstGeom prst="can">
                  <a:avLst>
                    <a:gd name="adj" fmla="val 33333"/>
                  </a:avLst>
                </a:prstGeom>
                <a:gradFill rotWithShape="1">
                  <a:gsLst>
                    <a:gs pos="0">
                      <a:srgbClr val="FF0000"/>
                    </a:gs>
                    <a:gs pos="50000">
                      <a:srgbClr val="990000"/>
                    </a:gs>
                    <a:gs pos="100000">
                      <a:srgbClr val="FF0000"/>
                    </a:gs>
                  </a:gsLst>
                  <a:lin ang="0" scaled="1"/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22"/>
                <p:cNvSpPr>
                  <a:spLocks noChangeArrowheads="1"/>
                </p:cNvSpPr>
                <p:nvPr/>
              </p:nvSpPr>
              <p:spPr bwMode="auto">
                <a:xfrm>
                  <a:off x="768" y="2352"/>
                  <a:ext cx="144" cy="192"/>
                </a:xfrm>
                <a:prstGeom prst="can">
                  <a:avLst>
                    <a:gd name="adj" fmla="val 33333"/>
                  </a:avLst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66" name="Freeform 23"/>
            <p:cNvSpPr>
              <a:spLocks/>
            </p:cNvSpPr>
            <p:nvPr/>
          </p:nvSpPr>
          <p:spPr bwMode="auto">
            <a:xfrm flipV="1">
              <a:off x="768" y="3360"/>
              <a:ext cx="144" cy="240"/>
            </a:xfrm>
            <a:custGeom>
              <a:avLst/>
              <a:gdLst>
                <a:gd name="T0" fmla="*/ 104 w 408"/>
                <a:gd name="T1" fmla="*/ 344 h 680"/>
                <a:gd name="T2" fmla="*/ 8 w 408"/>
                <a:gd name="T3" fmla="*/ 248 h 680"/>
                <a:gd name="T4" fmla="*/ 56 w 408"/>
                <a:gd name="T5" fmla="*/ 56 h 680"/>
                <a:gd name="T6" fmla="*/ 248 w 408"/>
                <a:gd name="T7" fmla="*/ 8 h 680"/>
                <a:gd name="T8" fmla="*/ 344 w 408"/>
                <a:gd name="T9" fmla="*/ 104 h 680"/>
                <a:gd name="T10" fmla="*/ 392 w 408"/>
                <a:gd name="T11" fmla="*/ 248 h 680"/>
                <a:gd name="T12" fmla="*/ 248 w 408"/>
                <a:gd name="T13" fmla="*/ 440 h 680"/>
                <a:gd name="T14" fmla="*/ 200 w 408"/>
                <a:gd name="T15" fmla="*/ 584 h 680"/>
                <a:gd name="T16" fmla="*/ 200 w 408"/>
                <a:gd name="T17" fmla="*/ 680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8"/>
                <a:gd name="T28" fmla="*/ 0 h 680"/>
                <a:gd name="T29" fmla="*/ 408 w 408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8" h="680">
                  <a:moveTo>
                    <a:pt x="104" y="344"/>
                  </a:moveTo>
                  <a:cubicBezTo>
                    <a:pt x="60" y="320"/>
                    <a:pt x="16" y="296"/>
                    <a:pt x="8" y="248"/>
                  </a:cubicBezTo>
                  <a:cubicBezTo>
                    <a:pt x="0" y="200"/>
                    <a:pt x="16" y="96"/>
                    <a:pt x="56" y="56"/>
                  </a:cubicBezTo>
                  <a:cubicBezTo>
                    <a:pt x="96" y="16"/>
                    <a:pt x="200" y="0"/>
                    <a:pt x="248" y="8"/>
                  </a:cubicBezTo>
                  <a:cubicBezTo>
                    <a:pt x="296" y="16"/>
                    <a:pt x="320" y="64"/>
                    <a:pt x="344" y="104"/>
                  </a:cubicBezTo>
                  <a:cubicBezTo>
                    <a:pt x="368" y="144"/>
                    <a:pt x="408" y="192"/>
                    <a:pt x="392" y="248"/>
                  </a:cubicBezTo>
                  <a:cubicBezTo>
                    <a:pt x="376" y="304"/>
                    <a:pt x="280" y="384"/>
                    <a:pt x="248" y="440"/>
                  </a:cubicBezTo>
                  <a:cubicBezTo>
                    <a:pt x="216" y="496"/>
                    <a:pt x="208" y="544"/>
                    <a:pt x="200" y="584"/>
                  </a:cubicBezTo>
                  <a:cubicBezTo>
                    <a:pt x="192" y="624"/>
                    <a:pt x="200" y="664"/>
                    <a:pt x="200" y="68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1343025" y="3476625"/>
            <a:ext cx="381000" cy="762000"/>
            <a:chOff x="1248" y="3648"/>
            <a:chExt cx="240" cy="480"/>
          </a:xfrm>
        </p:grpSpPr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1248" y="3792"/>
              <a:ext cx="240" cy="336"/>
            </a:xfrm>
            <a:prstGeom prst="can">
              <a:avLst>
                <a:gd name="adj" fmla="val 35000"/>
              </a:avLst>
            </a:prstGeom>
            <a:gradFill rotWithShape="1">
              <a:gsLst>
                <a:gs pos="0">
                  <a:schemeClr val="bg1">
                    <a:gamma/>
                    <a:shade val="28627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28627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1314" y="3648"/>
              <a:ext cx="96" cy="192"/>
            </a:xfrm>
            <a:custGeom>
              <a:avLst/>
              <a:gdLst>
                <a:gd name="T0" fmla="*/ 104 w 408"/>
                <a:gd name="T1" fmla="*/ 344 h 680"/>
                <a:gd name="T2" fmla="*/ 8 w 408"/>
                <a:gd name="T3" fmla="*/ 248 h 680"/>
                <a:gd name="T4" fmla="*/ 56 w 408"/>
                <a:gd name="T5" fmla="*/ 56 h 680"/>
                <a:gd name="T6" fmla="*/ 248 w 408"/>
                <a:gd name="T7" fmla="*/ 8 h 680"/>
                <a:gd name="T8" fmla="*/ 344 w 408"/>
                <a:gd name="T9" fmla="*/ 104 h 680"/>
                <a:gd name="T10" fmla="*/ 392 w 408"/>
                <a:gd name="T11" fmla="*/ 248 h 680"/>
                <a:gd name="T12" fmla="*/ 248 w 408"/>
                <a:gd name="T13" fmla="*/ 440 h 680"/>
                <a:gd name="T14" fmla="*/ 200 w 408"/>
                <a:gd name="T15" fmla="*/ 584 h 680"/>
                <a:gd name="T16" fmla="*/ 200 w 408"/>
                <a:gd name="T17" fmla="*/ 680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8"/>
                <a:gd name="T28" fmla="*/ 0 h 680"/>
                <a:gd name="T29" fmla="*/ 408 w 408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8" h="680">
                  <a:moveTo>
                    <a:pt x="104" y="344"/>
                  </a:moveTo>
                  <a:cubicBezTo>
                    <a:pt x="60" y="320"/>
                    <a:pt x="16" y="296"/>
                    <a:pt x="8" y="248"/>
                  </a:cubicBezTo>
                  <a:cubicBezTo>
                    <a:pt x="0" y="200"/>
                    <a:pt x="16" y="96"/>
                    <a:pt x="56" y="56"/>
                  </a:cubicBezTo>
                  <a:cubicBezTo>
                    <a:pt x="96" y="16"/>
                    <a:pt x="200" y="0"/>
                    <a:pt x="248" y="8"/>
                  </a:cubicBezTo>
                  <a:cubicBezTo>
                    <a:pt x="296" y="16"/>
                    <a:pt x="320" y="64"/>
                    <a:pt x="344" y="104"/>
                  </a:cubicBezTo>
                  <a:cubicBezTo>
                    <a:pt x="368" y="144"/>
                    <a:pt x="408" y="192"/>
                    <a:pt x="392" y="248"/>
                  </a:cubicBezTo>
                  <a:cubicBezTo>
                    <a:pt x="376" y="304"/>
                    <a:pt x="280" y="384"/>
                    <a:pt x="248" y="440"/>
                  </a:cubicBezTo>
                  <a:cubicBezTo>
                    <a:pt x="216" y="496"/>
                    <a:pt x="208" y="544"/>
                    <a:pt x="200" y="584"/>
                  </a:cubicBezTo>
                  <a:cubicBezTo>
                    <a:pt x="192" y="624"/>
                    <a:pt x="200" y="664"/>
                    <a:pt x="200" y="68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1395413" y="762000"/>
            <a:ext cx="323850" cy="2381250"/>
            <a:chOff x="879" y="480"/>
            <a:chExt cx="204" cy="1500"/>
          </a:xfrm>
        </p:grpSpPr>
        <p:sp>
          <p:nvSpPr>
            <p:cNvPr id="17" name="AutoShape 28"/>
            <p:cNvSpPr>
              <a:spLocks noChangeArrowheads="1"/>
            </p:cNvSpPr>
            <p:nvPr/>
          </p:nvSpPr>
          <p:spPr bwMode="auto">
            <a:xfrm>
              <a:off x="879" y="684"/>
              <a:ext cx="204" cy="1296"/>
            </a:xfrm>
            <a:prstGeom prst="can">
              <a:avLst>
                <a:gd name="adj" fmla="val 41176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62" name="Freeform 29"/>
            <p:cNvSpPr>
              <a:spLocks/>
            </p:cNvSpPr>
            <p:nvPr/>
          </p:nvSpPr>
          <p:spPr bwMode="auto">
            <a:xfrm>
              <a:off x="897" y="480"/>
              <a:ext cx="177" cy="260"/>
            </a:xfrm>
            <a:custGeom>
              <a:avLst/>
              <a:gdLst>
                <a:gd name="T0" fmla="*/ 104 w 408"/>
                <a:gd name="T1" fmla="*/ 344 h 680"/>
                <a:gd name="T2" fmla="*/ 8 w 408"/>
                <a:gd name="T3" fmla="*/ 248 h 680"/>
                <a:gd name="T4" fmla="*/ 56 w 408"/>
                <a:gd name="T5" fmla="*/ 56 h 680"/>
                <a:gd name="T6" fmla="*/ 248 w 408"/>
                <a:gd name="T7" fmla="*/ 8 h 680"/>
                <a:gd name="T8" fmla="*/ 344 w 408"/>
                <a:gd name="T9" fmla="*/ 104 h 680"/>
                <a:gd name="T10" fmla="*/ 392 w 408"/>
                <a:gd name="T11" fmla="*/ 248 h 680"/>
                <a:gd name="T12" fmla="*/ 248 w 408"/>
                <a:gd name="T13" fmla="*/ 440 h 680"/>
                <a:gd name="T14" fmla="*/ 200 w 408"/>
                <a:gd name="T15" fmla="*/ 584 h 680"/>
                <a:gd name="T16" fmla="*/ 200 w 408"/>
                <a:gd name="T17" fmla="*/ 680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8"/>
                <a:gd name="T28" fmla="*/ 0 h 680"/>
                <a:gd name="T29" fmla="*/ 408 w 408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8" h="680">
                  <a:moveTo>
                    <a:pt x="104" y="344"/>
                  </a:moveTo>
                  <a:cubicBezTo>
                    <a:pt x="60" y="320"/>
                    <a:pt x="16" y="296"/>
                    <a:pt x="8" y="248"/>
                  </a:cubicBezTo>
                  <a:cubicBezTo>
                    <a:pt x="0" y="200"/>
                    <a:pt x="16" y="96"/>
                    <a:pt x="56" y="56"/>
                  </a:cubicBezTo>
                  <a:cubicBezTo>
                    <a:pt x="96" y="16"/>
                    <a:pt x="200" y="0"/>
                    <a:pt x="248" y="8"/>
                  </a:cubicBezTo>
                  <a:cubicBezTo>
                    <a:pt x="296" y="16"/>
                    <a:pt x="320" y="64"/>
                    <a:pt x="344" y="104"/>
                  </a:cubicBezTo>
                  <a:cubicBezTo>
                    <a:pt x="368" y="144"/>
                    <a:pt x="408" y="192"/>
                    <a:pt x="392" y="248"/>
                  </a:cubicBezTo>
                  <a:cubicBezTo>
                    <a:pt x="376" y="304"/>
                    <a:pt x="280" y="384"/>
                    <a:pt x="248" y="440"/>
                  </a:cubicBezTo>
                  <a:cubicBezTo>
                    <a:pt x="216" y="496"/>
                    <a:pt x="208" y="544"/>
                    <a:pt x="200" y="584"/>
                  </a:cubicBezTo>
                  <a:cubicBezTo>
                    <a:pt x="192" y="624"/>
                    <a:pt x="200" y="664"/>
                    <a:pt x="200" y="68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133600" y="3048000"/>
            <a:ext cx="457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H="1" flipV="1">
            <a:off x="1828800" y="3124200"/>
            <a:ext cx="38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32"/>
          <p:cNvGrpSpPr>
            <a:grpSpLocks/>
          </p:cNvGrpSpPr>
          <p:nvPr/>
        </p:nvGrpSpPr>
        <p:grpSpPr bwMode="auto">
          <a:xfrm>
            <a:off x="3255963" y="2655888"/>
            <a:ext cx="1633537" cy="3592512"/>
            <a:chOff x="2051" y="1067"/>
            <a:chExt cx="1029" cy="2263"/>
          </a:xfrm>
        </p:grpSpPr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2745" y="1938"/>
              <a:ext cx="132" cy="1248"/>
              <a:chOff x="768" y="2145"/>
              <a:chExt cx="144" cy="1455"/>
            </a:xfrm>
          </p:grpSpPr>
          <p:grpSp>
            <p:nvGrpSpPr>
              <p:cNvPr id="26" name="Group 34"/>
              <p:cNvGrpSpPr>
                <a:grpSpLocks/>
              </p:cNvGrpSpPr>
              <p:nvPr/>
            </p:nvGrpSpPr>
            <p:grpSpPr bwMode="auto">
              <a:xfrm>
                <a:off x="768" y="2145"/>
                <a:ext cx="144" cy="1215"/>
                <a:chOff x="768" y="2145"/>
                <a:chExt cx="144" cy="1215"/>
              </a:xfrm>
            </p:grpSpPr>
            <p:grpSp>
              <p:nvGrpSpPr>
                <p:cNvPr id="27" name="Group 35"/>
                <p:cNvGrpSpPr>
                  <a:grpSpLocks/>
                </p:cNvGrpSpPr>
                <p:nvPr/>
              </p:nvGrpSpPr>
              <p:grpSpPr bwMode="auto">
                <a:xfrm>
                  <a:off x="768" y="3024"/>
                  <a:ext cx="144" cy="336"/>
                  <a:chOff x="768" y="2352"/>
                  <a:chExt cx="144" cy="336"/>
                </a:xfrm>
              </p:grpSpPr>
              <p:sp>
                <p:nvSpPr>
                  <p:cNvPr id="4159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38"/>
                <p:cNvGrpSpPr>
                  <a:grpSpLocks/>
                </p:cNvGrpSpPr>
                <p:nvPr/>
              </p:nvGrpSpPr>
              <p:grpSpPr bwMode="auto">
                <a:xfrm>
                  <a:off x="768" y="2736"/>
                  <a:ext cx="144" cy="336"/>
                  <a:chOff x="768" y="2352"/>
                  <a:chExt cx="144" cy="336"/>
                </a:xfrm>
              </p:grpSpPr>
              <p:sp>
                <p:nvSpPr>
                  <p:cNvPr id="4157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8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41"/>
                <p:cNvGrpSpPr>
                  <a:grpSpLocks/>
                </p:cNvGrpSpPr>
                <p:nvPr/>
              </p:nvGrpSpPr>
              <p:grpSpPr bwMode="auto">
                <a:xfrm>
                  <a:off x="768" y="2442"/>
                  <a:ext cx="144" cy="336"/>
                  <a:chOff x="768" y="2352"/>
                  <a:chExt cx="144" cy="336"/>
                </a:xfrm>
              </p:grpSpPr>
              <p:sp>
                <p:nvSpPr>
                  <p:cNvPr id="4155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6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44"/>
                <p:cNvGrpSpPr>
                  <a:grpSpLocks/>
                </p:cNvGrpSpPr>
                <p:nvPr/>
              </p:nvGrpSpPr>
              <p:grpSpPr bwMode="auto">
                <a:xfrm>
                  <a:off x="768" y="2145"/>
                  <a:ext cx="144" cy="336"/>
                  <a:chOff x="768" y="2352"/>
                  <a:chExt cx="144" cy="336"/>
                </a:xfrm>
              </p:grpSpPr>
              <p:sp>
                <p:nvSpPr>
                  <p:cNvPr id="4153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4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48" name="Freeform 47"/>
              <p:cNvSpPr>
                <a:spLocks/>
              </p:cNvSpPr>
              <p:nvPr/>
            </p:nvSpPr>
            <p:spPr bwMode="auto">
              <a:xfrm flipV="1">
                <a:off x="768" y="3360"/>
                <a:ext cx="144" cy="240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48"/>
            <p:cNvGrpSpPr>
              <a:grpSpLocks/>
            </p:cNvGrpSpPr>
            <p:nvPr/>
          </p:nvGrpSpPr>
          <p:grpSpPr bwMode="auto">
            <a:xfrm>
              <a:off x="2316" y="1941"/>
              <a:ext cx="132" cy="1248"/>
              <a:chOff x="2316" y="1941"/>
              <a:chExt cx="132" cy="1248"/>
            </a:xfrm>
          </p:grpSpPr>
          <p:grpSp>
            <p:nvGrpSpPr>
              <p:cNvPr id="4096" name="Group 49"/>
              <p:cNvGrpSpPr>
                <a:grpSpLocks/>
              </p:cNvGrpSpPr>
              <p:nvPr/>
            </p:nvGrpSpPr>
            <p:grpSpPr bwMode="auto">
              <a:xfrm flipH="1">
                <a:off x="2316" y="1941"/>
                <a:ext cx="132" cy="1042"/>
                <a:chOff x="768" y="2145"/>
                <a:chExt cx="144" cy="1215"/>
              </a:xfrm>
            </p:grpSpPr>
            <p:grpSp>
              <p:nvGrpSpPr>
                <p:cNvPr id="4097" name="Group 50"/>
                <p:cNvGrpSpPr>
                  <a:grpSpLocks/>
                </p:cNvGrpSpPr>
                <p:nvPr/>
              </p:nvGrpSpPr>
              <p:grpSpPr bwMode="auto">
                <a:xfrm>
                  <a:off x="768" y="3024"/>
                  <a:ext cx="144" cy="336"/>
                  <a:chOff x="768" y="2352"/>
                  <a:chExt cx="144" cy="336"/>
                </a:xfrm>
              </p:grpSpPr>
              <p:sp>
                <p:nvSpPr>
                  <p:cNvPr id="4145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46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00" name="Group 53"/>
                <p:cNvGrpSpPr>
                  <a:grpSpLocks/>
                </p:cNvGrpSpPr>
                <p:nvPr/>
              </p:nvGrpSpPr>
              <p:grpSpPr bwMode="auto">
                <a:xfrm>
                  <a:off x="768" y="2736"/>
                  <a:ext cx="144" cy="336"/>
                  <a:chOff x="768" y="2352"/>
                  <a:chExt cx="144" cy="336"/>
                </a:xfrm>
              </p:grpSpPr>
              <p:sp>
                <p:nvSpPr>
                  <p:cNvPr id="4143" name="AutoShape 54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44" name="AutoShape 55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04" name="Group 56"/>
                <p:cNvGrpSpPr>
                  <a:grpSpLocks/>
                </p:cNvGrpSpPr>
                <p:nvPr/>
              </p:nvGrpSpPr>
              <p:grpSpPr bwMode="auto">
                <a:xfrm>
                  <a:off x="768" y="2442"/>
                  <a:ext cx="144" cy="336"/>
                  <a:chOff x="768" y="2352"/>
                  <a:chExt cx="144" cy="336"/>
                </a:xfrm>
              </p:grpSpPr>
              <p:sp>
                <p:nvSpPr>
                  <p:cNvPr id="4141" name="AutoShape 57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42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05" name="Group 59"/>
                <p:cNvGrpSpPr>
                  <a:grpSpLocks/>
                </p:cNvGrpSpPr>
                <p:nvPr/>
              </p:nvGrpSpPr>
              <p:grpSpPr bwMode="auto">
                <a:xfrm>
                  <a:off x="768" y="2145"/>
                  <a:ext cx="144" cy="336"/>
                  <a:chOff x="768" y="2352"/>
                  <a:chExt cx="144" cy="336"/>
                </a:xfrm>
              </p:grpSpPr>
              <p:sp>
                <p:nvSpPr>
                  <p:cNvPr id="4139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496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gradFill rotWithShape="1">
                    <a:gsLst>
                      <a:gs pos="0">
                        <a:srgbClr val="FF0000"/>
                      </a:gs>
                      <a:gs pos="50000">
                        <a:srgbClr val="990000"/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40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352"/>
                    <a:ext cx="144" cy="192"/>
                  </a:xfrm>
                  <a:prstGeom prst="can">
                    <a:avLst>
                      <a:gd name="adj" fmla="val 33333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34" name="Freeform 62"/>
              <p:cNvSpPr>
                <a:spLocks/>
              </p:cNvSpPr>
              <p:nvPr/>
            </p:nvSpPr>
            <p:spPr bwMode="auto">
              <a:xfrm flipH="1" flipV="1">
                <a:off x="2316" y="2983"/>
                <a:ext cx="132" cy="206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6" name="Group 63"/>
            <p:cNvGrpSpPr>
              <a:grpSpLocks/>
            </p:cNvGrpSpPr>
            <p:nvPr/>
          </p:nvGrpSpPr>
          <p:grpSpPr bwMode="auto">
            <a:xfrm>
              <a:off x="2304" y="1536"/>
              <a:ext cx="156" cy="1200"/>
              <a:chOff x="879" y="480"/>
              <a:chExt cx="204" cy="1500"/>
            </a:xfrm>
          </p:grpSpPr>
          <p:sp>
            <p:nvSpPr>
              <p:cNvPr id="4160" name="AutoShape 64"/>
              <p:cNvSpPr>
                <a:spLocks noChangeArrowheads="1"/>
              </p:cNvSpPr>
              <p:nvPr/>
            </p:nvSpPr>
            <p:spPr bwMode="auto">
              <a:xfrm>
                <a:off x="879" y="684"/>
                <a:ext cx="204" cy="1296"/>
              </a:xfrm>
              <a:prstGeom prst="can">
                <a:avLst>
                  <a:gd name="adj" fmla="val 41176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2" name="Freeform 65"/>
              <p:cNvSpPr>
                <a:spLocks/>
              </p:cNvSpPr>
              <p:nvPr/>
            </p:nvSpPr>
            <p:spPr bwMode="auto">
              <a:xfrm>
                <a:off x="897" y="480"/>
                <a:ext cx="177" cy="260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122" name="Picture 66" descr="hand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7554" flipV="1">
              <a:off x="2051" y="1067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7" name="Group 67"/>
            <p:cNvGrpSpPr>
              <a:grpSpLocks/>
            </p:cNvGrpSpPr>
            <p:nvPr/>
          </p:nvGrpSpPr>
          <p:grpSpPr bwMode="auto">
            <a:xfrm>
              <a:off x="2736" y="1536"/>
              <a:ext cx="156" cy="1200"/>
              <a:chOff x="879" y="480"/>
              <a:chExt cx="204" cy="1500"/>
            </a:xfrm>
          </p:grpSpPr>
          <p:sp>
            <p:nvSpPr>
              <p:cNvPr id="4164" name="AutoShape 68"/>
              <p:cNvSpPr>
                <a:spLocks noChangeArrowheads="1"/>
              </p:cNvSpPr>
              <p:nvPr/>
            </p:nvSpPr>
            <p:spPr bwMode="auto">
              <a:xfrm>
                <a:off x="879" y="684"/>
                <a:ext cx="204" cy="1296"/>
              </a:xfrm>
              <a:prstGeom prst="can">
                <a:avLst>
                  <a:gd name="adj" fmla="val 41176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0" name="Freeform 69"/>
              <p:cNvSpPr>
                <a:spLocks/>
              </p:cNvSpPr>
              <p:nvPr/>
            </p:nvSpPr>
            <p:spPr bwMode="auto">
              <a:xfrm>
                <a:off x="897" y="480"/>
                <a:ext cx="177" cy="260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124" name="Picture 70" descr="hand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100402" flipH="1" flipV="1">
              <a:off x="2371" y="1107"/>
              <a:ext cx="709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8" name="Group 71"/>
            <p:cNvGrpSpPr>
              <a:grpSpLocks/>
            </p:cNvGrpSpPr>
            <p:nvPr/>
          </p:nvGrpSpPr>
          <p:grpSpPr bwMode="auto">
            <a:xfrm>
              <a:off x="2394" y="3090"/>
              <a:ext cx="426" cy="240"/>
              <a:chOff x="2304" y="3648"/>
              <a:chExt cx="480" cy="240"/>
            </a:xfrm>
          </p:grpSpPr>
          <p:sp>
            <p:nvSpPr>
              <p:cNvPr id="19" name="Freeform 72"/>
              <p:cNvSpPr>
                <a:spLocks/>
              </p:cNvSpPr>
              <p:nvPr/>
            </p:nvSpPr>
            <p:spPr bwMode="auto">
              <a:xfrm rot="16200000" flipV="1">
                <a:off x="2670" y="3687"/>
                <a:ext cx="84" cy="144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9" name="AutoShape 73"/>
              <p:cNvSpPr>
                <a:spLocks noChangeArrowheads="1"/>
              </p:cNvSpPr>
              <p:nvPr/>
            </p:nvSpPr>
            <p:spPr bwMode="auto">
              <a:xfrm rot="-5400000">
                <a:off x="2424" y="3624"/>
                <a:ext cx="240" cy="288"/>
              </a:xfrm>
              <a:prstGeom prst="can">
                <a:avLst>
                  <a:gd name="adj" fmla="val 30000"/>
                </a:avLst>
              </a:prstGeom>
              <a:gradFill rotWithShape="1">
                <a:gsLst>
                  <a:gs pos="0">
                    <a:schemeClr val="bg1">
                      <a:gamma/>
                      <a:shade val="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8" name="Freeform 74"/>
              <p:cNvSpPr>
                <a:spLocks/>
              </p:cNvSpPr>
              <p:nvPr/>
            </p:nvSpPr>
            <p:spPr bwMode="auto">
              <a:xfrm rot="5400000" flipH="1" flipV="1">
                <a:off x="2319" y="3708"/>
                <a:ext cx="96" cy="126"/>
              </a:xfrm>
              <a:custGeom>
                <a:avLst/>
                <a:gdLst>
                  <a:gd name="T0" fmla="*/ 104 w 408"/>
                  <a:gd name="T1" fmla="*/ 344 h 680"/>
                  <a:gd name="T2" fmla="*/ 8 w 408"/>
                  <a:gd name="T3" fmla="*/ 248 h 680"/>
                  <a:gd name="T4" fmla="*/ 56 w 408"/>
                  <a:gd name="T5" fmla="*/ 56 h 680"/>
                  <a:gd name="T6" fmla="*/ 248 w 408"/>
                  <a:gd name="T7" fmla="*/ 8 h 680"/>
                  <a:gd name="T8" fmla="*/ 344 w 408"/>
                  <a:gd name="T9" fmla="*/ 104 h 680"/>
                  <a:gd name="T10" fmla="*/ 392 w 408"/>
                  <a:gd name="T11" fmla="*/ 248 h 680"/>
                  <a:gd name="T12" fmla="*/ 248 w 408"/>
                  <a:gd name="T13" fmla="*/ 440 h 680"/>
                  <a:gd name="T14" fmla="*/ 200 w 408"/>
                  <a:gd name="T15" fmla="*/ 584 h 680"/>
                  <a:gd name="T16" fmla="*/ 200 w 408"/>
                  <a:gd name="T17" fmla="*/ 680 h 6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8"/>
                  <a:gd name="T28" fmla="*/ 0 h 680"/>
                  <a:gd name="T29" fmla="*/ 408 w 408"/>
                  <a:gd name="T30" fmla="*/ 680 h 6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8" h="680">
                    <a:moveTo>
                      <a:pt x="104" y="344"/>
                    </a:moveTo>
                    <a:cubicBezTo>
                      <a:pt x="60" y="320"/>
                      <a:pt x="16" y="296"/>
                      <a:pt x="8" y="248"/>
                    </a:cubicBezTo>
                    <a:cubicBezTo>
                      <a:pt x="0" y="200"/>
                      <a:pt x="16" y="96"/>
                      <a:pt x="56" y="56"/>
                    </a:cubicBezTo>
                    <a:cubicBezTo>
                      <a:pt x="96" y="16"/>
                      <a:pt x="200" y="0"/>
                      <a:pt x="248" y="8"/>
                    </a:cubicBezTo>
                    <a:cubicBezTo>
                      <a:pt x="296" y="16"/>
                      <a:pt x="320" y="64"/>
                      <a:pt x="344" y="104"/>
                    </a:cubicBezTo>
                    <a:cubicBezTo>
                      <a:pt x="368" y="144"/>
                      <a:pt x="408" y="192"/>
                      <a:pt x="392" y="248"/>
                    </a:cubicBezTo>
                    <a:cubicBezTo>
                      <a:pt x="376" y="304"/>
                      <a:pt x="280" y="384"/>
                      <a:pt x="248" y="440"/>
                    </a:cubicBezTo>
                    <a:cubicBezTo>
                      <a:pt x="216" y="496"/>
                      <a:pt x="208" y="544"/>
                      <a:pt x="200" y="584"/>
                    </a:cubicBezTo>
                    <a:cubicBezTo>
                      <a:pt x="192" y="624"/>
                      <a:pt x="200" y="664"/>
                      <a:pt x="200" y="6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71" name="AutoShape 75"/>
          <p:cNvSpPr>
            <a:spLocks noChangeArrowheads="1"/>
          </p:cNvSpPr>
          <p:nvPr/>
        </p:nvSpPr>
        <p:spPr bwMode="auto">
          <a:xfrm>
            <a:off x="381000" y="5638800"/>
            <a:ext cx="137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>
                  <a:alpha val="89000"/>
                </a:srgbClr>
              </a:gs>
              <a:gs pos="100000">
                <a:srgbClr val="FF0000">
                  <a:gamma/>
                  <a:shade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Đo trọng lượng</a:t>
            </a:r>
          </a:p>
        </p:txBody>
      </p:sp>
      <p:sp>
        <p:nvSpPr>
          <p:cNvPr id="4172" name="AutoShape 76"/>
          <p:cNvSpPr>
            <a:spLocks noChangeArrowheads="1"/>
          </p:cNvSpPr>
          <p:nvPr/>
        </p:nvSpPr>
        <p:spPr bwMode="auto">
          <a:xfrm>
            <a:off x="4724400" y="5638800"/>
            <a:ext cx="137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>
                  <a:alpha val="89000"/>
                </a:srgbClr>
              </a:gs>
              <a:gs pos="100000">
                <a:srgbClr val="FF0000">
                  <a:gamma/>
                  <a:shade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K</a:t>
            </a:r>
            <a:r>
              <a:rPr lang="en-US" b="1">
                <a:solidFill>
                  <a:schemeClr val="bg1"/>
                </a:solidFill>
              </a:rPr>
              <a:t>éo vật</a:t>
            </a:r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 flipV="1">
            <a:off x="3086100" y="3038475"/>
            <a:ext cx="533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Line 78"/>
          <p:cNvSpPr>
            <a:spLocks noChangeShapeType="1"/>
          </p:cNvSpPr>
          <p:nvPr/>
        </p:nvSpPr>
        <p:spPr bwMode="auto">
          <a:xfrm flipH="1" flipV="1">
            <a:off x="4643438" y="3019425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2762250" y="3338513"/>
            <a:ext cx="38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100638" y="3433763"/>
            <a:ext cx="38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4177" name="AutoShape 8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15000"/>
            <a:ext cx="381000" cy="381000"/>
          </a:xfrm>
          <a:prstGeom prst="actionButtonBeginning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7" name="Text Box 82"/>
          <p:cNvSpPr txBox="1">
            <a:spLocks noChangeArrowheads="1"/>
          </p:cNvSpPr>
          <p:nvPr/>
        </p:nvSpPr>
        <p:spPr bwMode="auto">
          <a:xfrm>
            <a:off x="7239000" y="6248400"/>
            <a:ext cx="1752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Trở lại Vật lý 6</a:t>
            </a:r>
          </a:p>
        </p:txBody>
      </p:sp>
      <p:sp>
        <p:nvSpPr>
          <p:cNvPr id="4118" name="Text Box 83"/>
          <p:cNvSpPr txBox="1">
            <a:spLocks noChangeArrowheads="1"/>
          </p:cNvSpPr>
          <p:nvPr/>
        </p:nvSpPr>
        <p:spPr bwMode="auto">
          <a:xfrm>
            <a:off x="5791200" y="4495800"/>
            <a:ext cx="29718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Click chuột vào “</a:t>
            </a:r>
            <a:r>
              <a:rPr lang="en-US" sz="1600" b="1">
                <a:solidFill>
                  <a:srgbClr val="FF0000"/>
                </a:solidFill>
              </a:rPr>
              <a:t>Đo trọng lượng</a:t>
            </a:r>
            <a:r>
              <a:rPr lang="en-US" sz="1600" b="1"/>
              <a:t>” hoặc “</a:t>
            </a:r>
            <a:r>
              <a:rPr lang="en-US" sz="1600" b="1">
                <a:solidFill>
                  <a:srgbClr val="FF0000"/>
                </a:solidFill>
              </a:rPr>
              <a:t>Kéo vật</a:t>
            </a:r>
            <a:r>
              <a:rPr lang="en-US" sz="1600" b="1"/>
              <a:t>” để xem hiệu ứng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2266 -0.00087 -0.04509 0.0033 -0.06128 C 0.00746 -0.07746 0.01892 -0.09041 0.02552 -0.09735 C 0.03211 -0.10428 0.03836 -0.10636 0.04288 -0.10359 C 0.04739 -0.10081 0.04982 -0.09064 0.05243 -0.08024 " pathEditMode="relative" ptsTypes="aaaaA">
                                      <p:cBhvr>
                                        <p:cTn id="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2266 -0.00087 -0.04509 0.0033 -0.06128 C 0.00746 -0.07746 0.01892 -0.09041 0.02552 -0.09735 C 0.03211 -0.10428 0.03836 -0.10636 0.04288 -0.10359 C 0.04739 -0.10081 0.04982 -0.09064 0.05243 -0.08024 " pathEditMode="relative" ptsTypes="aaa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2 L -0.00017 0.134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5723E-6 L 0.00104 0.134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</p:childTnLst>
        </p:cTn>
      </p:par>
    </p:tnLst>
    <p:bldLst>
      <p:bldP spid="4126" grpId="0"/>
      <p:bldP spid="4127" grpId="0" animBg="1"/>
      <p:bldP spid="4173" grpId="0" animBg="1"/>
      <p:bldP spid="4174" grpId="0" animBg="1"/>
      <p:bldP spid="4175" grpId="0"/>
      <p:bldP spid="41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2018-02-15T02:43:58Z</dcterms:created>
  <dcterms:modified xsi:type="dcterms:W3CDTF">2018-02-15T02:44:40Z</dcterms:modified>
</cp:coreProperties>
</file>